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webextensions/webextension1.xml" ContentType="application/vnd.ms-office.webextens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webextensions/webextension2.xml" ContentType="application/vnd.ms-office.webextension+xml"/>
  <Override PartName="/ppt/webextensions/webextension3.xml" ContentType="application/vnd.ms-office.webextension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webextensions/webextension4.xml" ContentType="application/vnd.ms-office.webextension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webextensions/webextension5.xml" ContentType="application/vnd.ms-office.webextension+xml"/>
  <Override PartName="/ppt/tags/tag16.xml" ContentType="application/vnd.openxmlformats-officedocument.presentationml.tags+xml"/>
  <Override PartName="/ppt/notesSlides/notesSlide10.xml" ContentType="application/vnd.openxmlformats-officedocument.presentationml.notesSlide+xml"/>
  <Override PartName="/ppt/tags/tag17.xml" ContentType="application/vnd.openxmlformats-officedocument.presentationml.tags+xml"/>
  <Override PartName="/ppt/notesSlides/notesSlide11.xml" ContentType="application/vnd.openxmlformats-officedocument.presentationml.notesSlide+xml"/>
  <Override PartName="/ppt/tags/tag18.xml" ContentType="application/vnd.openxmlformats-officedocument.presentationml.tags+xml"/>
  <Override PartName="/ppt/notesSlides/notesSlide12.xml" ContentType="application/vnd.openxmlformats-officedocument.presentationml.notesSlide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20"/>
  </p:notesMasterIdLst>
  <p:sldIdLst>
    <p:sldId id="256" r:id="rId2"/>
    <p:sldId id="260" r:id="rId3"/>
    <p:sldId id="258" r:id="rId4"/>
    <p:sldId id="259" r:id="rId5"/>
    <p:sldId id="275" r:id="rId6"/>
    <p:sldId id="272" r:id="rId7"/>
    <p:sldId id="271" r:id="rId8"/>
    <p:sldId id="265" r:id="rId9"/>
    <p:sldId id="266" r:id="rId10"/>
    <p:sldId id="264" r:id="rId11"/>
    <p:sldId id="273" r:id="rId12"/>
    <p:sldId id="274" r:id="rId13"/>
    <p:sldId id="261" r:id="rId14"/>
    <p:sldId id="263" r:id="rId15"/>
    <p:sldId id="268" r:id="rId16"/>
    <p:sldId id="270" r:id="rId17"/>
    <p:sldId id="267" r:id="rId18"/>
    <p:sldId id="262" r:id="rId19"/>
  </p:sldIdLst>
  <p:sldSz cx="12192000" cy="6858000"/>
  <p:notesSz cx="6858000" cy="91440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/>
    <p:restoredTop sz="68970" autoAdjust="0"/>
  </p:normalViewPr>
  <p:slideViewPr>
    <p:cSldViewPr snapToGrid="0">
      <p:cViewPr varScale="1">
        <p:scale>
          <a:sx n="59" d="100"/>
          <a:sy n="59" d="100"/>
        </p:scale>
        <p:origin x="15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2DA44-48D8-DB48-82D0-C813EFA52DF5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DE2D6B-A3B3-494A-9389-CF5091E4F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71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55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Average squad wages shows the weakest correlation with team success (r^2 =0.5). It turns out money doesn't necessarily buy wins!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effectLst/>
                <a:latin typeface="-apple-system"/>
              </a:rPr>
              <a:t>Ball possession percentage shows a moderate correlation with team success (r^2 = 0.62)</a:t>
            </a:r>
          </a:p>
          <a:p>
            <a:pPr algn="l"/>
            <a:endParaRPr lang="en-US" b="1" i="0" dirty="0">
              <a:effectLst/>
              <a:latin typeface="-apple-system"/>
            </a:endParaRPr>
          </a:p>
          <a:p>
            <a:pPr algn="l"/>
            <a:endParaRPr lang="en-US" b="1" i="0" dirty="0">
              <a:effectLst/>
              <a:latin typeface="-apple-system"/>
            </a:endParaRPr>
          </a:p>
          <a:p>
            <a:pPr algn="l"/>
            <a:endParaRPr lang="en-US" b="1" i="0" dirty="0"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39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Goals scored show the strongest correlation to team success (r^=0.85), more so than goals conceded (r^=0.7). Based on this analysis we can say that teams who implement an offensive style of play are more likely to succeed relative to expectations compared to teams who play a defensive style. This makes sense when you consider that a team's margin of error becomes extremely small when fewer goals are scored in their games on average.</a:t>
            </a:r>
          </a:p>
          <a:p>
            <a:pPr algn="l"/>
            <a:endParaRPr lang="en-US" b="1" i="0" dirty="0"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effectLst/>
                <a:latin typeface="-apple-system"/>
              </a:rPr>
              <a:t>The expected metrics themselves are moderately correlated with team success (r^=0.78 and (r^=0.64) respectively. However, there is still a sizeable gap in the r^2 values of expected goals versus actual goals which signifies that these metrics are still far from perfect when it comes to predicting future performance.</a:t>
            </a:r>
          </a:p>
          <a:p>
            <a:pPr algn="l"/>
            <a:endParaRPr lang="en-US" b="1" i="0" dirty="0"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51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200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744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outputs were saved as csv files to be combined during our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5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636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English Premier league has the height wages of the 5 leagues while the French league has the lower salary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975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678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Serie A had the high average wages of 5 seasons with the teams average age fairly similar.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949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Total goals are most variable in France. The median goals in the Spanish league is lower than the other 5 leagues.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05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Home teams won 4.1% fewer games during the period where fans were not allowed to attend games.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661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05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066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81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37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260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36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09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65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767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4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73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98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94" r:id="rId6"/>
    <p:sldLayoutId id="2147483689" r:id="rId7"/>
    <p:sldLayoutId id="2147483690" r:id="rId8"/>
    <p:sldLayoutId id="2147483691" r:id="rId9"/>
    <p:sldLayoutId id="2147483693" r:id="rId10"/>
    <p:sldLayoutId id="21474836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17.png"/><Relationship Id="rId4" Type="http://schemas.microsoft.com/office/2011/relationships/webextension" Target="../webextensions/webextension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microsoft.com/office/2011/relationships/webextension" Target="../webextensions/webextension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bref.com/en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microsoft.com/office/2011/relationships/webextension" Target="../webextensions/webextension3.xml"/><Relationship Id="rId5" Type="http://schemas.openxmlformats.org/officeDocument/2006/relationships/image" Target="../media/image13.png"/><Relationship Id="rId4" Type="http://schemas.microsoft.com/office/2011/relationships/webextension" Target="../webextensions/webextension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Straight Connector 15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7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7011A86-DB53-41C7-94D9-9B8BF9DF1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258B9E-C015-412F-9B81-E40D361E9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Top view of a background splashed with colors">
            <a:extLst>
              <a:ext uri="{FF2B5EF4-FFF2-40B4-BE49-F238E27FC236}">
                <a16:creationId xmlns:a16="http://schemas.microsoft.com/office/drawing/2014/main" id="{90DC665F-D31E-151D-CC08-A31B9209BB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08" b="1639"/>
          <a:stretch/>
        </p:blipFill>
        <p:spPr>
          <a:xfrm>
            <a:off x="-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3FD1EA-BF1F-7C77-3163-D8FDE0FF3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500"/>
            <a:ext cx="4804105" cy="18287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University of Toronto Data Visualization Boot Camp – Project Football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14332FE-82B3-4EC0-8568-D87631440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7700" y="677785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7EC083E-5D15-2F97-D1CA-7C1AF9F4B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2895600"/>
            <a:ext cx="4804104" cy="31623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Mauricio Avila, Gurpreet Chug,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Jeremy Mallory, Doran Rainford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Gavin Toole, Anthony Verma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B5E59FA-8FDE-43F6-BEAF-F8D715BA5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7633"/>
            <a:ext cx="1090506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110451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Polls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Content Placeholder 5" title="Mentimeter - Interactive Presentations">
                <a:extLst>
                  <a:ext uri="{FF2B5EF4-FFF2-40B4-BE49-F238E27FC236}">
                    <a16:creationId xmlns:a16="http://schemas.microsoft.com/office/drawing/2014/main" id="{B1198523-7D9C-6ACE-BB58-97F9E78303CE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549275" y="2028825"/>
              <a:ext cx="10995025" cy="402907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6" name="Content Placeholder 5" title="Mentimeter - Interactive Presentations">
                <a:extLst>
                  <a:ext uri="{FF2B5EF4-FFF2-40B4-BE49-F238E27FC236}">
                    <a16:creationId xmlns:a16="http://schemas.microsoft.com/office/drawing/2014/main" id="{B1198523-7D9C-6ACE-BB58-97F9E78303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275" y="2028825"/>
                <a:ext cx="10995025" cy="4029075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16168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499"/>
            <a:ext cx="5316132" cy="3251855"/>
          </a:xfrm>
        </p:spPr>
        <p:txBody>
          <a:bodyPr>
            <a:normAutofit/>
          </a:bodyPr>
          <a:lstStyle/>
          <a:p>
            <a:r>
              <a:rPr lang="en-US" sz="4600" dirty="0"/>
              <a:t>Conclusions and Summary – Team Stats Goals Scored and Average Age</a:t>
            </a:r>
          </a:p>
        </p:txBody>
      </p:sp>
      <p:sp>
        <p:nvSpPr>
          <p:cNvPr id="3097" name="Subtitle 2">
            <a:extLst>
              <a:ext uri="{FF2B5EF4-FFF2-40B4-BE49-F238E27FC236}">
                <a16:creationId xmlns:a16="http://schemas.microsoft.com/office/drawing/2014/main" id="{C02091C8-61E7-4BA6-ACB6-71B239CC4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06" y="4270343"/>
            <a:ext cx="5266466" cy="1752084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2050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30ACF238-4FEA-9C13-A96F-1CD4A7E09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95506" y="952500"/>
            <a:ext cx="3268588" cy="24432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B96830C-22F3-E981-C043-DDB3DE9FD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5603" y="3556638"/>
            <a:ext cx="3248391" cy="250126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0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3092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987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500"/>
            <a:ext cx="3528060" cy="3893582"/>
          </a:xfrm>
        </p:spPr>
        <p:txBody>
          <a:bodyPr>
            <a:normAutofit/>
          </a:bodyPr>
          <a:lstStyle/>
          <a:p>
            <a:r>
              <a:rPr lang="en-US" sz="3600" dirty="0"/>
              <a:t>Conclusions and Summary – Team Stats Total Goals Scored per Match</a:t>
            </a:r>
          </a:p>
        </p:txBody>
      </p:sp>
      <p:sp>
        <p:nvSpPr>
          <p:cNvPr id="7175" name="Subtitle 2">
            <a:extLst>
              <a:ext uri="{FF2B5EF4-FFF2-40B4-BE49-F238E27FC236}">
                <a16:creationId xmlns:a16="http://schemas.microsoft.com/office/drawing/2014/main" id="{4B619E2F-7682-403B-9AEB-E32B1087C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186" y="4846083"/>
            <a:ext cx="3509514" cy="121181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7170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B8E2CFCC-6BF2-FBC9-4F4A-C6E7A8D7D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200" y="952500"/>
            <a:ext cx="6462530" cy="51054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0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3092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4405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6652970" cy="1766587"/>
          </a:xfrm>
        </p:spPr>
        <p:txBody>
          <a:bodyPr>
            <a:normAutofit/>
          </a:bodyPr>
          <a:lstStyle/>
          <a:p>
            <a:r>
              <a:rPr lang="en-US" sz="4400" dirty="0"/>
              <a:t>Conclusions and Summary - Attendance</a:t>
            </a:r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895600"/>
            <a:ext cx="6652969" cy="3202502"/>
          </a:xfrm>
        </p:spPr>
        <p:txBody>
          <a:bodyPr>
            <a:normAutofit/>
          </a:bodyPr>
          <a:lstStyle/>
          <a:p>
            <a:r>
              <a:rPr lang="en-US" dirty="0"/>
              <a:t>With the COVID Season and no fans allowed in the stadium we investigated if fans helped the home team win</a:t>
            </a: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C131E28C-6332-F8D8-E986-ABBFA144C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5300" y="1033003"/>
            <a:ext cx="3436209" cy="2233536"/>
          </a:xfrm>
          <a:prstGeom prst="rect">
            <a:avLst/>
          </a:prstGeom>
          <a:noFill/>
        </p:spPr>
      </p:pic>
      <p:pic>
        <p:nvPicPr>
          <p:cNvPr id="3076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36EFDEF9-7F6D-3A08-CE38-02D419A711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" r="930" b="6"/>
          <a:stretch/>
        </p:blipFill>
        <p:spPr bwMode="auto">
          <a:xfrm>
            <a:off x="8115300" y="3587384"/>
            <a:ext cx="3429000" cy="239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Date Placeholder 61">
            <a:extLst>
              <a:ext uri="{FF2B5EF4-FFF2-40B4-BE49-F238E27FC236}">
                <a16:creationId xmlns:a16="http://schemas.microsoft.com/office/drawing/2014/main" id="{A255022C-1418-40E8-A429-C23EA8CB66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A689F6-7E0D-4E05-B474-63F703BEA22E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1037" name="Slide Number Placeholder 63">
            <a:extLst>
              <a:ext uri="{FF2B5EF4-FFF2-40B4-BE49-F238E27FC236}">
                <a16:creationId xmlns:a16="http://schemas.microsoft.com/office/drawing/2014/main" id="{7273DEE7-71EE-442C-8662-9A7489F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4328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Polls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Content Placeholder 5" title="Mentimeter - Interactive Presentations">
                <a:extLst>
                  <a:ext uri="{FF2B5EF4-FFF2-40B4-BE49-F238E27FC236}">
                    <a16:creationId xmlns:a16="http://schemas.microsoft.com/office/drawing/2014/main" id="{C034849C-ECF8-B655-C030-5DED5836CA80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549275" y="2028825"/>
              <a:ext cx="10995025" cy="402907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6" name="Content Placeholder 5" title="Mentimeter - Interactive Presentations">
                <a:extLst>
                  <a:ext uri="{FF2B5EF4-FFF2-40B4-BE49-F238E27FC236}">
                    <a16:creationId xmlns:a16="http://schemas.microsoft.com/office/drawing/2014/main" id="{C034849C-ECF8-B655-C030-5DED5836CA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275" y="2028825"/>
                <a:ext cx="10995025" cy="4029075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907370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499"/>
            <a:ext cx="5316132" cy="3251855"/>
          </a:xfrm>
        </p:spPr>
        <p:txBody>
          <a:bodyPr>
            <a:normAutofit/>
          </a:bodyPr>
          <a:lstStyle/>
          <a:p>
            <a:r>
              <a:rPr lang="en-US" sz="5400" dirty="0"/>
              <a:t>Conclusions and Summary – Match Results </a:t>
            </a:r>
          </a:p>
        </p:txBody>
      </p:sp>
      <p:sp>
        <p:nvSpPr>
          <p:cNvPr id="3083" name="Subtitle 2">
            <a:extLst>
              <a:ext uri="{FF2B5EF4-FFF2-40B4-BE49-F238E27FC236}">
                <a16:creationId xmlns:a16="http://schemas.microsoft.com/office/drawing/2014/main" id="{C02091C8-61E7-4BA6-ACB6-71B239CC4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06" y="4270343"/>
            <a:ext cx="5266466" cy="1752084"/>
          </a:xfrm>
        </p:spPr>
        <p:txBody>
          <a:bodyPr anchor="b">
            <a:normAutofit/>
          </a:bodyPr>
          <a:lstStyle/>
          <a:p>
            <a:r>
              <a:rPr lang="en-US" dirty="0"/>
              <a:t>Annual Wage: r-squared is 0.56</a:t>
            </a:r>
          </a:p>
          <a:p>
            <a:r>
              <a:rPr lang="en-US" dirty="0"/>
              <a:t>Possession: r-squared is 0.65</a:t>
            </a:r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5A9B6A-1159-E5C5-476D-0D1293D30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88305" y="952500"/>
            <a:ext cx="3082990" cy="24432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793D7EA-F95C-AD8A-5464-191711F30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6220" y="3556638"/>
            <a:ext cx="3107157" cy="250126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4107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0901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499"/>
            <a:ext cx="5316132" cy="3251855"/>
          </a:xfrm>
        </p:spPr>
        <p:txBody>
          <a:bodyPr>
            <a:normAutofit/>
          </a:bodyPr>
          <a:lstStyle/>
          <a:p>
            <a:r>
              <a:rPr lang="en-US" sz="5400" dirty="0"/>
              <a:t>Conclusions and Summary – Match Results </a:t>
            </a:r>
          </a:p>
        </p:txBody>
      </p:sp>
      <p:sp>
        <p:nvSpPr>
          <p:cNvPr id="3083" name="Subtitle 2">
            <a:extLst>
              <a:ext uri="{FF2B5EF4-FFF2-40B4-BE49-F238E27FC236}">
                <a16:creationId xmlns:a16="http://schemas.microsoft.com/office/drawing/2014/main" id="{C02091C8-61E7-4BA6-ACB6-71B239CC4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850" y="4269806"/>
            <a:ext cx="5266466" cy="1752084"/>
          </a:xfrm>
        </p:spPr>
        <p:txBody>
          <a:bodyPr anchor="b">
            <a:normAutofit/>
          </a:bodyPr>
          <a:lstStyle/>
          <a:p>
            <a:r>
              <a:rPr lang="en-US" dirty="0"/>
              <a:t>Actual Goals Scored: r-squared is 0.86</a:t>
            </a:r>
          </a:p>
          <a:p>
            <a:r>
              <a:rPr lang="en-US" dirty="0"/>
              <a:t>Expected Goals Scored: r-squared is 0.79</a:t>
            </a:r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7DB0A632-CD87-A13E-229B-AFC3C18B9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88305" y="952500"/>
            <a:ext cx="3082990" cy="24432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2F8444F-3F04-E97A-A64B-A1414DDEE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6220" y="3556638"/>
            <a:ext cx="3107157" cy="250126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5131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7287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499"/>
            <a:ext cx="5316132" cy="3251855"/>
          </a:xfrm>
        </p:spPr>
        <p:txBody>
          <a:bodyPr>
            <a:normAutofit/>
          </a:bodyPr>
          <a:lstStyle/>
          <a:p>
            <a:r>
              <a:rPr lang="en-US" sz="5400" dirty="0"/>
              <a:t>Conclusions and Summary – Match Results</a:t>
            </a:r>
          </a:p>
        </p:txBody>
      </p:sp>
      <p:sp>
        <p:nvSpPr>
          <p:cNvPr id="3083" name="Subtitle 2">
            <a:extLst>
              <a:ext uri="{FF2B5EF4-FFF2-40B4-BE49-F238E27FC236}">
                <a16:creationId xmlns:a16="http://schemas.microsoft.com/office/drawing/2014/main" id="{C02091C8-61E7-4BA6-ACB6-71B239CC4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06" y="4270343"/>
            <a:ext cx="5266466" cy="1752084"/>
          </a:xfrm>
        </p:spPr>
        <p:txBody>
          <a:bodyPr anchor="b">
            <a:normAutofit/>
          </a:bodyPr>
          <a:lstStyle/>
          <a:p>
            <a:r>
              <a:rPr lang="en-US" dirty="0"/>
              <a:t>Goals conceded Actual: r-squared is 0.70</a:t>
            </a:r>
          </a:p>
          <a:p>
            <a:r>
              <a:rPr lang="en-US" dirty="0"/>
              <a:t>Goals conceded Expected: r-squared is 0.60</a:t>
            </a:r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1890A7E-8393-620D-2711-67D33958C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12241" y="952500"/>
            <a:ext cx="3035117" cy="24432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6F8750C7-04FD-78F5-FE3A-F5A7EBEE8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6220" y="3556638"/>
            <a:ext cx="3107157" cy="250126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6155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1554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originally had a false assumption that average age and wages played a part in team success</a:t>
            </a:r>
          </a:p>
          <a:p>
            <a:r>
              <a:rPr lang="en-US" dirty="0"/>
              <a:t>One area not considered in our analysis was weather conditions and elevation.  Typically, across the European Leagues elevation will not be a factor but in other countries it may contribute to team results.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9769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of Interest and Motivation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Do fans affect a teams winning percentage?</a:t>
            </a:r>
          </a:p>
          <a:p>
            <a:r>
              <a:rPr lang="en-US" dirty="0"/>
              <a:t>What statistic best predicts team success?</a:t>
            </a:r>
          </a:p>
          <a:p>
            <a:r>
              <a:rPr lang="en-US" dirty="0"/>
              <a:t>Which league is them most competitive?</a:t>
            </a:r>
          </a:p>
          <a:p>
            <a:r>
              <a:rPr lang="en-US" dirty="0"/>
              <a:t>The 6 major European Leagues were analyzed:</a:t>
            </a:r>
          </a:p>
          <a:p>
            <a:pPr lvl="1"/>
            <a:r>
              <a:rPr lang="en-US" dirty="0"/>
              <a:t>EPL – English Premier League  </a:t>
            </a:r>
          </a:p>
          <a:p>
            <a:pPr lvl="1"/>
            <a:r>
              <a:rPr lang="en-US" dirty="0"/>
              <a:t>Serie A – Italian League</a:t>
            </a:r>
          </a:p>
          <a:p>
            <a:pPr lvl="1"/>
            <a:r>
              <a:rPr lang="en-US" dirty="0"/>
              <a:t>La Liga – Spanish League</a:t>
            </a:r>
          </a:p>
          <a:p>
            <a:pPr lvl="1"/>
            <a:r>
              <a:rPr lang="en-US" dirty="0"/>
              <a:t>Bundesliga -- German League</a:t>
            </a:r>
          </a:p>
          <a:p>
            <a:pPr lvl="1"/>
            <a:r>
              <a:rPr lang="en-US" dirty="0"/>
              <a:t>La Ligue – France League</a:t>
            </a:r>
          </a:p>
          <a:p>
            <a:pPr lvl="1"/>
            <a:r>
              <a:rPr lang="en-US" dirty="0"/>
              <a:t>UEFA Champions League</a:t>
            </a:r>
          </a:p>
          <a:p>
            <a:endParaRPr lang="en-US" dirty="0"/>
          </a:p>
        </p:txBody>
      </p:sp>
      <p:pic>
        <p:nvPicPr>
          <p:cNvPr id="31" name="Picture 30" descr="Logo&#10;&#10;Description automatically generated with medium confidence">
            <a:extLst>
              <a:ext uri="{FF2B5EF4-FFF2-40B4-BE49-F238E27FC236}">
                <a16:creationId xmlns:a16="http://schemas.microsoft.com/office/drawing/2014/main" id="{41B2FDC7-0D4E-A595-AE57-97C00A721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1531" y="3806175"/>
            <a:ext cx="1155207" cy="1116412"/>
          </a:xfrm>
          <a:prstGeom prst="rect">
            <a:avLst/>
          </a:prstGeom>
        </p:spPr>
      </p:pic>
      <p:pic>
        <p:nvPicPr>
          <p:cNvPr id="32" name="Picture 3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098D3007-C2FC-2129-D8D3-A3DC7034D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7669" y="2319426"/>
            <a:ext cx="1542261" cy="1116412"/>
          </a:xfrm>
          <a:prstGeom prst="rect">
            <a:avLst/>
          </a:prstGeom>
        </p:spPr>
      </p:pic>
      <p:pic>
        <p:nvPicPr>
          <p:cNvPr id="33" name="Picture 32" descr="Logo&#10;&#10;Description automatically generated">
            <a:extLst>
              <a:ext uri="{FF2B5EF4-FFF2-40B4-BE49-F238E27FC236}">
                <a16:creationId xmlns:a16="http://schemas.microsoft.com/office/drawing/2014/main" id="{C567C0B4-3275-B1EC-7FB0-B1988E1C0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764" y="3806175"/>
            <a:ext cx="1155207" cy="1116412"/>
          </a:xfrm>
          <a:prstGeom prst="rect">
            <a:avLst/>
          </a:prstGeom>
        </p:spPr>
      </p:pic>
      <p:pic>
        <p:nvPicPr>
          <p:cNvPr id="34" name="Picture 3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E942BFE-4225-B071-1D8B-E66137B5CB38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0428996" y="2359294"/>
            <a:ext cx="1540276" cy="1116412"/>
          </a:xfrm>
          <a:prstGeom prst="rect">
            <a:avLst/>
          </a:prstGeom>
        </p:spPr>
      </p:pic>
      <p:pic>
        <p:nvPicPr>
          <p:cNvPr id="36" name="Picture 35" descr="Logo&#10;&#10;Description automatically generated">
            <a:extLst>
              <a:ext uri="{FF2B5EF4-FFF2-40B4-BE49-F238E27FC236}">
                <a16:creationId xmlns:a16="http://schemas.microsoft.com/office/drawing/2014/main" id="{A540ED4C-9BC8-745E-477D-93ADB30797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5829" y="3806175"/>
            <a:ext cx="1249403" cy="1371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60E566-672A-1E6D-A8C8-B5B9410CD3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61330" y="2464366"/>
            <a:ext cx="1667666" cy="9380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9426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Polls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Mentimeter - Interactive Presentations">
                <a:extLst>
                  <a:ext uri="{FF2B5EF4-FFF2-40B4-BE49-F238E27FC236}">
                    <a16:creationId xmlns:a16="http://schemas.microsoft.com/office/drawing/2014/main" id="{40EB739E-8148-966E-4579-75565F680A8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900291780"/>
                  </p:ext>
                </p:extLst>
              </p:nvPr>
            </p:nvGraphicFramePr>
            <p:xfrm>
              <a:off x="549275" y="1449977"/>
              <a:ext cx="11481616" cy="460792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4" name="Content Placeholder 3" title="Mentimeter - Interactive Presentations">
                <a:extLst>
                  <a:ext uri="{FF2B5EF4-FFF2-40B4-BE49-F238E27FC236}">
                    <a16:creationId xmlns:a16="http://schemas.microsoft.com/office/drawing/2014/main" id="{40EB739E-8148-966E-4579-75565F680A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275" y="1449977"/>
                <a:ext cx="11481616" cy="4607923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501906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Data was retrieved from: </a:t>
            </a:r>
            <a:r>
              <a:rPr lang="en-US" dirty="0">
                <a:hlinkClick r:id="rId3"/>
              </a:rPr>
              <a:t>https://fbref.com/en</a:t>
            </a:r>
            <a:endParaRPr lang="en-US" dirty="0"/>
          </a:p>
          <a:p>
            <a:r>
              <a:rPr lang="en-US" dirty="0"/>
              <a:t>5 seasons of data were retrieved, cleaned and analyzed for each league and then combined to 2 DataFrames: Team Summary and Match Summary</a:t>
            </a:r>
          </a:p>
          <a:p>
            <a:r>
              <a:rPr lang="en-US" dirty="0"/>
              <a:t>Some cleaning difficulties included</a:t>
            </a:r>
          </a:p>
          <a:p>
            <a:pPr lvl="1"/>
            <a:r>
              <a:rPr lang="en-US" dirty="0"/>
              <a:t>Splitting of the score as the (5</a:t>
            </a:r>
            <a:r>
              <a:rPr lang="en-US" dirty="0">
                <a:highlight>
                  <a:srgbClr val="FFFF00"/>
                </a:highlight>
              </a:rPr>
              <a:t>-</a:t>
            </a:r>
            <a:r>
              <a:rPr lang="en-US" dirty="0"/>
              <a:t>3) the dash wasn’t a true dash.  We had to split the cell to identify the character.</a:t>
            </a:r>
          </a:p>
          <a:p>
            <a:pPr lvl="2"/>
            <a:r>
              <a:rPr lang="en-US" sz="1400" dirty="0"/>
              <a:t>EPL_all_seasons_matches_df[['Home Score','Away Score']] = EPL_all_seasons_matches_df['Score'].str.split(</a:t>
            </a:r>
            <a:r>
              <a:rPr lang="en-US" sz="1400" dirty="0">
                <a:highlight>
                  <a:srgbClr val="FFFF00"/>
                </a:highlight>
              </a:rPr>
              <a:t>'–'</a:t>
            </a:r>
            <a:r>
              <a:rPr lang="en-US" sz="1400" dirty="0"/>
              <a:t>, expand=True)</a:t>
            </a:r>
          </a:p>
          <a:p>
            <a:pPr lvl="1"/>
            <a:r>
              <a:rPr lang="en-US" sz="1600" dirty="0"/>
              <a:t>Splitting the wages was also an issue as there were 3 values (Euro, Pounds Sterling, and Dollars)</a:t>
            </a:r>
          </a:p>
          <a:p>
            <a:pPr lvl="2"/>
            <a:r>
              <a:rPr lang="en-US" sz="1400" dirty="0"/>
              <a:t>EPL_2018_sum_complete_df[['pounds', 'dollars']] = EPL_2018_sum_complete_df['Annual Wages'].str.split('$', expand=True)</a:t>
            </a:r>
          </a:p>
          <a:p>
            <a:pPr lvl="2"/>
            <a:r>
              <a:rPr lang="en-US" sz="1400" dirty="0"/>
              <a:t>EPL_2018_sum_complete_df[['Annual Wages ($)', 'discard']] = EPL_2018_sum_complete_df['dollars'].str.split(')', expand=True)</a:t>
            </a:r>
          </a:p>
          <a:p>
            <a:endParaRPr lang="en-US" sz="1800" dirty="0"/>
          </a:p>
          <a:p>
            <a:pPr lvl="2"/>
            <a:endParaRPr lang="en-US" sz="1400" dirty="0"/>
          </a:p>
          <a:p>
            <a:pPr marL="274320" lvl="1" indent="0">
              <a:buNone/>
            </a:pPr>
            <a:r>
              <a:rPr lang="en-US" dirty="0"/>
              <a:t>					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597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7"/>
            <a:ext cx="10995659" cy="668818"/>
          </a:xfrm>
        </p:spPr>
        <p:txBody>
          <a:bodyPr/>
          <a:lstStyle/>
          <a:p>
            <a:r>
              <a:rPr lang="en-US" dirty="0"/>
              <a:t>Analysis Process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39" y="2248853"/>
            <a:ext cx="10995660" cy="4029074"/>
          </a:xfrm>
        </p:spPr>
        <p:txBody>
          <a:bodyPr>
            <a:normAutofit/>
          </a:bodyPr>
          <a:lstStyle/>
          <a:p>
            <a:pPr marL="274320" lvl="1" indent="0">
              <a:buNone/>
            </a:pPr>
            <a:r>
              <a:rPr lang="en-US" dirty="0"/>
              <a:t>Team Summary 5 Seasons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r>
              <a:rPr lang="en-US" dirty="0"/>
              <a:t>Match Summary 5 Seasons</a:t>
            </a:r>
          </a:p>
          <a:p>
            <a:pPr marL="274320" lvl="1" indent="0">
              <a:buNone/>
            </a:pPr>
            <a:r>
              <a:rPr lang="en-US" dirty="0"/>
              <a:t>	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15D1FF-8157-4C43-D4C6-F1E219D8F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459" y="4559344"/>
            <a:ext cx="9220200" cy="1685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D67641-4585-D7F8-DDA1-5B725E163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459" y="2601804"/>
            <a:ext cx="6617426" cy="16045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A643AF-55F1-57F8-B902-BDA6CFA97515}"/>
              </a:ext>
            </a:extLst>
          </p:cNvPr>
          <p:cNvSpPr txBox="1"/>
          <p:nvPr/>
        </p:nvSpPr>
        <p:spPr>
          <a:xfrm>
            <a:off x="666206" y="1619795"/>
            <a:ext cx="1099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Columns were added to both tables, Season and League to be used when combined for analysis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809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nivers Light"/>
                <a:ea typeface="+mn-ea"/>
                <a:cs typeface="+mn-cs"/>
              </a:rPr>
              <a:t>12 csv files were combined into 2 final DataFrames representing Team Summary for all leagues and 5 seasons and Match Summary for all leagues and 5 seasons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Univers Light"/>
              </a:rPr>
              <a:t>DataFrames were analyzed for null rows and consistence.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 Light"/>
              <a:ea typeface="+mn-ea"/>
              <a:cs typeface="+mn-cs"/>
            </a:endParaRP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0897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lvl="1" indent="0">
              <a:buNone/>
            </a:pPr>
            <a:r>
              <a:rPr lang="en-US" dirty="0"/>
              <a:t>	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A08931-15AA-D27B-187B-6F921B7EE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6" y="4268359"/>
            <a:ext cx="7967253" cy="1933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9DC4AB-B997-29AD-E579-F07169EC2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36" y="1853176"/>
            <a:ext cx="5413738" cy="20881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64279D-6297-3519-3ADF-CF6130DFE58A}"/>
              </a:ext>
            </a:extLst>
          </p:cNvPr>
          <p:cNvSpPr txBox="1"/>
          <p:nvPr/>
        </p:nvSpPr>
        <p:spPr>
          <a:xfrm>
            <a:off x="548636" y="1526149"/>
            <a:ext cx="5891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Teams Summary DataFrame: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2D73C7-A9AE-C0E7-0207-BAE8E828ADFF}"/>
              </a:ext>
            </a:extLst>
          </p:cNvPr>
          <p:cNvSpPr txBox="1"/>
          <p:nvPr/>
        </p:nvSpPr>
        <p:spPr>
          <a:xfrm>
            <a:off x="548635" y="3950348"/>
            <a:ext cx="5891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Matches Summary DataFrame: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8323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Polls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Mentimeter - Interactive Presentations">
                <a:extLst>
                  <a:ext uri="{FF2B5EF4-FFF2-40B4-BE49-F238E27FC236}">
                    <a16:creationId xmlns:a16="http://schemas.microsoft.com/office/drawing/2014/main" id="{40EB739E-8148-966E-4579-75565F680A85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549275" y="2028825"/>
              <a:ext cx="10995025" cy="402907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4" name="Content Placeholder 3" title="Mentimeter - Interactive Presentations">
                <a:extLst>
                  <a:ext uri="{FF2B5EF4-FFF2-40B4-BE49-F238E27FC236}">
                    <a16:creationId xmlns:a16="http://schemas.microsoft.com/office/drawing/2014/main" id="{40EB739E-8148-966E-4579-75565F680A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275" y="2028825"/>
                <a:ext cx="10995025" cy="4029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Add-in 2" title="Mentimeter - Interactive Presentations">
                <a:extLst>
                  <a:ext uri="{FF2B5EF4-FFF2-40B4-BE49-F238E27FC236}">
                    <a16:creationId xmlns:a16="http://schemas.microsoft.com/office/drawing/2014/main" id="{69B53326-35DC-842C-DD90-DC18D580BA0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81000" y="215899"/>
              <a:ext cx="11430000" cy="64262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6"/>
              </a:graphicData>
            </a:graphic>
          </p:graphicFrame>
        </mc:Choice>
        <mc:Fallback>
          <p:pic>
            <p:nvPicPr>
              <p:cNvPr id="3" name="Add-in 2" title="Mentimeter - Interactive Presentations">
                <a:extLst>
                  <a:ext uri="{FF2B5EF4-FFF2-40B4-BE49-F238E27FC236}">
                    <a16:creationId xmlns:a16="http://schemas.microsoft.com/office/drawing/2014/main" id="{69B53326-35DC-842C-DD90-DC18D580BA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1000" y="215899"/>
                <a:ext cx="11430000" cy="642620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505327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499"/>
            <a:ext cx="5316132" cy="3251855"/>
          </a:xfrm>
        </p:spPr>
        <p:txBody>
          <a:bodyPr>
            <a:normAutofit/>
          </a:bodyPr>
          <a:lstStyle/>
          <a:p>
            <a:r>
              <a:rPr lang="en-US" sz="5400" dirty="0"/>
              <a:t>Conclusions and Summary – Team Stats Wages</a:t>
            </a:r>
          </a:p>
        </p:txBody>
      </p:sp>
      <p:sp>
        <p:nvSpPr>
          <p:cNvPr id="3088" name="Subtitle 2">
            <a:extLst>
              <a:ext uri="{FF2B5EF4-FFF2-40B4-BE49-F238E27FC236}">
                <a16:creationId xmlns:a16="http://schemas.microsoft.com/office/drawing/2014/main" id="{C02091C8-61E7-4BA6-ACB6-71B239CC4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06" y="4270343"/>
            <a:ext cx="5266466" cy="1752084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  <p:sp>
        <p:nvSpPr>
          <p:cNvPr id="1033" name="Footer Placeholder 62">
            <a:extLst>
              <a:ext uri="{FF2B5EF4-FFF2-40B4-BE49-F238E27FC236}">
                <a16:creationId xmlns:a16="http://schemas.microsoft.com/office/drawing/2014/main" id="{DE8D8403-BF28-4977-BFBD-DB92281C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0F9E985F-BB1E-792D-101E-32CA2D48A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506" y="952500"/>
            <a:ext cx="3268588" cy="2443270"/>
          </a:xfrm>
          <a:prstGeom prst="rect">
            <a:avLst/>
          </a:prstGeom>
          <a:noFill/>
        </p:spPr>
      </p:pic>
      <p:pic>
        <p:nvPicPr>
          <p:cNvPr id="1026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F2DC7DC-56F9-5CFE-528C-E54CE61EC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89628" y="3556638"/>
            <a:ext cx="3280342" cy="250126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0" name="Date Placeholder 44">
            <a:extLst>
              <a:ext uri="{FF2B5EF4-FFF2-40B4-BE49-F238E27FC236}">
                <a16:creationId xmlns:a16="http://schemas.microsoft.com/office/drawing/2014/main" id="{E608C2EB-6DF0-494B-A268-CF9FCA1EA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81D5AD4-1868-476D-BF8F-D16ECD3D162F}" type="datetime1">
              <a:rPr lang="en-US" smtClean="0"/>
              <a:pPr>
                <a:spcAft>
                  <a:spcPts val="600"/>
                </a:spcAft>
              </a:pPr>
              <a:t>4/12/2023</a:t>
            </a:fld>
            <a:endParaRPr lang="en-US" dirty="0"/>
          </a:p>
        </p:txBody>
      </p:sp>
      <p:sp>
        <p:nvSpPr>
          <p:cNvPr id="3092" name="Slide Number Placeholder 46">
            <a:extLst>
              <a:ext uri="{FF2B5EF4-FFF2-40B4-BE49-F238E27FC236}">
                <a16:creationId xmlns:a16="http://schemas.microsoft.com/office/drawing/2014/main" id="{447C668F-FB8A-4DC3-84A8-7D137B62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837762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BACKING_FORM_KEY" val="7672756-c:\users\io951017\desktop\project_football final presentation.pptx"/>
  <p:tag name="ARTICULATE_PRESENTER_VERSION" val="8"/>
  <p:tag name="ARTICULATE_PRESENTATION_ID" val="336000"/>
  <p:tag name="ARTICULATE_SLIDE_COUNT" val="18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ribuneVTI">
  <a:themeElements>
    <a:clrScheme name="amasis">
      <a:dk1>
        <a:sysClr val="windowText" lastClr="000000"/>
      </a:dk1>
      <a:lt1>
        <a:sysClr val="window" lastClr="FFFFFF"/>
      </a:lt1>
      <a:dk2>
        <a:srgbClr val="470401"/>
      </a:dk2>
      <a:lt2>
        <a:srgbClr val="EBE2E2"/>
      </a:lt2>
      <a:accent1>
        <a:srgbClr val="BD1209"/>
      </a:accent1>
      <a:accent2>
        <a:srgbClr val="F40600"/>
      </a:accent2>
      <a:accent3>
        <a:srgbClr val="F26216"/>
      </a:accent3>
      <a:accent4>
        <a:srgbClr val="F0800D"/>
      </a:accent4>
      <a:accent5>
        <a:srgbClr val="3EA8B6"/>
      </a:accent5>
      <a:accent6>
        <a:srgbClr val="005B6B"/>
      </a:accent6>
      <a:hlink>
        <a:srgbClr val="F40600"/>
      </a:hlink>
      <a:folHlink>
        <a:srgbClr val="1C7E8E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webextensions/_rels/webextension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/Relationships>
</file>

<file path=ppt/webextensions/webextension1.xml><?xml version="1.0" encoding="utf-8"?>
<we:webextension xmlns:we="http://schemas.microsoft.com/office/webextensions/webextension/2010/11" id="{DA5BA428-590F-45D1-BAE7-973A84E0D213}">
  <we:reference id="wa104379261" version="2.0.0.1" store="en-US" storeType="OMEX"/>
  <we:alternateReferences>
    <we:reference id="wa104379261" version="2.0.0.1" store="wa104379261" storeType="OMEX"/>
  </we:alternateReferences>
  <we:properties>
    <we:property name="mentimeter-slide" value="{&quot;slideNumber&quot;:&quot;258&quot;,&quot;seriesId&quot;:&quot;alhpykhowquhjugxquwi242oxa5gu7in&quot;,&quot;questionId&quot;:&quot;xnw5onc5qpqv&quot;,&quot;link&quot;:&quot;/app/presentation/alhpykhowquhjugxquwi242oxa5gu7in/xnw5onc5qpqv?ppt_app=true&quot;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DA5BA428-590F-45D1-BAE7-973A84E0D213}">
  <we:reference id="wa104379261" version="2.0.0.1" store="en-US" storeType="OMEX"/>
  <we:alternateReferences>
    <we:reference id="wa104379261" version="2.0.0.1" store="wa104379261" storeType="OMEX"/>
  </we:alternateReferences>
  <we:properties>
    <we:property name="mentimeter-slide" value="{&quot;slideNumber&quot;:&quot;264&quot;,&quot;seriesId&quot;:&quot;alhpykhowquhjugxquwi242oxa5gu7in&quot;,&quot;questionId&quot;:&quot;xnw5onc5qpqv&quot;,&quot;link&quot;:&quot;/app/presentation/alhpykhowquhjugxquwi242oxa5gu7in/xnw5onc5qpqv?ppt_app=true&quot;}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B1D60430-20A5-0C4C-826C-EAE8B7C98A9F}">
  <we:reference id="wa104379261" version="4.2.0.0" store="en-US" storeType="OMEX"/>
  <we:alternateReferences>
    <we:reference id="wa104379261" version="4.2.0.0" store="wa104379261" storeType="OMEX"/>
  </we:alternateReferences>
  <we:properties>
    <we:property name="mentimeter-slide" value="{&quot;slideNumber&quot;:&quot;265&quot;,&quot;seriesId&quot;:&quot;alhpykhowquhjugxquwi242oxa5gu7in&quot;,&quot;questionId&quot;:&quot;vjj6ajdhweac&quot;,&quot;link&quot;:&quot;/app/presentation/alhpykhowquhjugxquwi242oxa5gu7in/vjj6ajdhweac?ppt_app=true&quot;}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FAD8859B-8B76-8F4C-9A57-DCCBC4745BBC}">
  <we:reference id="wa104379261" version="4.2.0.0" store="en-US" storeType="OMEX"/>
  <we:alternateReferences>
    <we:reference id="wa104379261" version="4.2.0.0" store="wa104379261" storeType="OMEX"/>
  </we:alternateReferences>
  <we:properties>
    <we:property name="mentimeter-slide" value="{&quot;slideNumber&quot;:&quot;264&quot;,&quot;seriesId&quot;:&quot;alskf9emvg9jnsmcv9acyqnmkj5peg1y&quot;,&quot;questionId&quot;:&quot;gv25ia2kxafq&quot;,&quot;link&quot;:&quot;/app/presentation/alskf9emvg9jnsmcv9acyqnmkj5peg1y/gv25ia2kxafq?ppt_app=true&quot;}"/>
  </we:properties>
  <we:bindings/>
  <we:snapshot xmlns:r="http://schemas.openxmlformats.org/officeDocument/2006/relationships" r:embed="rId1"/>
</we:webextension>
</file>

<file path=ppt/webextensions/webextension5.xml><?xml version="1.0" encoding="utf-8"?>
<we:webextension xmlns:we="http://schemas.microsoft.com/office/webextensions/webextension/2010/11" id="{BB0E3FD4-0CA0-9B4A-A1BB-E081B2F727C0}">
  <we:reference id="wa104379261" version="4.2.0.0" store="en-US" storeType="OMEX"/>
  <we:alternateReferences>
    <we:reference id="wa104379261" version="4.2.0.0" store="wa104379261" storeType="OMEX"/>
  </we:alternateReferences>
  <we:properties>
    <we:property name="mentimeter-slide" value="{&quot;slideNumber&quot;:&quot;264&quot;,&quot;seriesId&quot;:&quot;alskf9emvg9jnsmcv9acyqnmkj5peg1y&quot;,&quot;questionId&quot;:&quot;oq9ombcpgq72&quot;,&quot;link&quot;:&quot;/app/presentation/alskf9emvg9jnsmcv9acyqnmkj5peg1y/oq9ombcpgq72?ppt_app=true&quot;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870</Words>
  <Application>Microsoft Office PowerPoint</Application>
  <PresentationFormat>Widescreen</PresentationFormat>
  <Paragraphs>109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Amasis MT Pro Medium</vt:lpstr>
      <vt:lpstr>-apple-system</vt:lpstr>
      <vt:lpstr>Arial</vt:lpstr>
      <vt:lpstr>Calibri</vt:lpstr>
      <vt:lpstr>Univers Light</vt:lpstr>
      <vt:lpstr>TribuneVTI</vt:lpstr>
      <vt:lpstr>University of Toronto Data Visualization Boot Camp – Project Football</vt:lpstr>
      <vt:lpstr>Question of Interest and Motivation  </vt:lpstr>
      <vt:lpstr>Class Polls</vt:lpstr>
      <vt:lpstr>Analysis Process</vt:lpstr>
      <vt:lpstr>Analysis Process </vt:lpstr>
      <vt:lpstr>Analysis Process</vt:lpstr>
      <vt:lpstr>Analysis Process</vt:lpstr>
      <vt:lpstr>Class Polls</vt:lpstr>
      <vt:lpstr>Conclusions and Summary – Team Stats Wages</vt:lpstr>
      <vt:lpstr>Class Polls</vt:lpstr>
      <vt:lpstr>Conclusions and Summary – Team Stats Goals Scored and Average Age</vt:lpstr>
      <vt:lpstr>Conclusions and Summary – Team Stats Total Goals Scored per Match</vt:lpstr>
      <vt:lpstr>Conclusions and Summary - Attendance</vt:lpstr>
      <vt:lpstr>Class Polls</vt:lpstr>
      <vt:lpstr>Conclusions and Summary – Match Results </vt:lpstr>
      <vt:lpstr>Conclusions and Summary – Match Results </vt:lpstr>
      <vt:lpstr>Conclusions and Summary – Match Results</vt:lpstr>
      <vt:lpstr>Implications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of Toronto Data Visualization Boot Camp – Project Football</dc:title>
  <dc:creator>Gavin Toole</dc:creator>
  <cp:lastModifiedBy>Gavin Toole</cp:lastModifiedBy>
  <cp:revision>21</cp:revision>
  <dcterms:created xsi:type="dcterms:W3CDTF">2023-03-30T21:49:36Z</dcterms:created>
  <dcterms:modified xsi:type="dcterms:W3CDTF">2023-04-13T00:06:41Z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Project</vt:lpwstr>
  </property>
  <property fmtid="{D5CDD505-2E9C-101B-9397-08002B2CF9AE}" pid="3" name="ArticulateUseProject">
    <vt:lpwstr>1</vt:lpwstr>
  </property>
  <property fmtid="{D5CDD505-2E9C-101B-9397-08002B2CF9AE}" pid="4" name="ArticulateProjectVersion">
    <vt:lpwstr>8</vt:lpwstr>
  </property>
  <property fmtid="{D5CDD505-2E9C-101B-9397-08002B2CF9AE}" pid="5" name="ArticulateGUID">
    <vt:lpwstr>1FEA8721-AB9A-4FD2-80EB-13BB482914AE</vt:lpwstr>
  </property>
  <property fmtid="{D5CDD505-2E9C-101B-9397-08002B2CF9AE}" pid="6" name="ArticulateProjectFull">
    <vt:lpwstr>C:\Users\IO951017\Desktop\Project_Football Final Presentation.ppta</vt:lpwstr>
  </property>
</Properties>
</file>

<file path=docProps/thumbnail.jpeg>
</file>